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handoutMasterIdLst>
    <p:handoutMasterId r:id="rId10"/>
  </p:handoutMasterIdLst>
  <p:sldIdLst>
    <p:sldId id="266" r:id="rId2"/>
    <p:sldId id="276" r:id="rId3"/>
    <p:sldId id="277" r:id="rId4"/>
    <p:sldId id="278" r:id="rId5"/>
    <p:sldId id="279" r:id="rId6"/>
    <p:sldId id="280" r:id="rId7"/>
    <p:sldId id="268" r:id="rId8"/>
  </p:sldIdLst>
  <p:sldSz cx="9144000" cy="5143500" type="screen16x9"/>
  <p:notesSz cx="6858000" cy="9926638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69"/>
    <p:restoredTop sz="94649"/>
  </p:normalViewPr>
  <p:slideViewPr>
    <p:cSldViewPr snapToGrid="0" snapToObjects="1" showGuides="1">
      <p:cViewPr varScale="1">
        <p:scale>
          <a:sx n="82" d="100"/>
          <a:sy n="82" d="100"/>
        </p:scale>
        <p:origin x="42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CF88C3-7CD6-4C8F-B0AE-A2A6501EB6A8}" type="datetimeFigureOut">
              <a:rPr lang="fi-FI" smtClean="0"/>
              <a:t>15.9.2023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81F9E2-2F56-474D-8FCC-65FDE580A8D4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6036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314F4D-3B18-764E-B32A-00C1D3093C4E}" type="datetimeFigureOut">
              <a:rPr lang="fi-FI" smtClean="0"/>
              <a:t>15.9.2023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6B73F-CFB5-9D4F-9E0D-F2C3CD4A0C21}" type="slidenum">
              <a:rPr lang="fi-FI" smtClean="0"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26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040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17813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5519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6620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6B73F-CFB5-9D4F-9E0D-F2C3CD4A0C21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7688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759774"/>
            <a:ext cx="6858000" cy="1790700"/>
          </a:xfrm>
        </p:spPr>
        <p:txBody>
          <a:bodyPr anchor="b"/>
          <a:lstStyle>
            <a:lvl1pPr algn="ctr">
              <a:defRPr sz="4500">
                <a:solidFill>
                  <a:schemeClr val="bg2"/>
                </a:solidFill>
              </a:defRPr>
            </a:lvl1pPr>
          </a:lstStyle>
          <a:p>
            <a:r>
              <a:rPr lang="fi-FI" noProof="0"/>
              <a:t>Muokkaa perustyyl. napsautt.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76073"/>
            <a:ext cx="6858000" cy="675291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fi-FI" noProof="0"/>
              <a:t>Muokkaa alaotsikon perustyyliä napsautt.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7863843" y="591312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sp>
        <p:nvSpPr>
          <p:cNvPr id="10" name="TextBox 9"/>
          <p:cNvSpPr txBox="1"/>
          <p:nvPr/>
        </p:nvSpPr>
        <p:spPr>
          <a:xfrm>
            <a:off x="4191003" y="5791200"/>
            <a:ext cx="184731" cy="248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sz="1013" dirty="0"/>
          </a:p>
        </p:txBody>
      </p:sp>
      <p:pic>
        <p:nvPicPr>
          <p:cNvPr id="60" name="Kuva 59" descr="Ministry of Economic Affairs and Employment of Finland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18687" y="3919538"/>
            <a:ext cx="1498644" cy="822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39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97462"/>
            <a:ext cx="7203017" cy="746936"/>
          </a:xfrm>
        </p:spPr>
        <p:txBody>
          <a:bodyPr/>
          <a:lstStyle/>
          <a:p>
            <a:r>
              <a:rPr lang="fi-FI" noProof="0"/>
              <a:t>Muokkaa perustyyl. napsautt.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44398"/>
            <a:ext cx="7886700" cy="333552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Ministry of Economic Affairs and Employment of Finland • www.tem.fi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E0EBAA-C411-45D9-80DA-270082DA0897}" type="datetime1">
              <a:rPr lang="fi-FI" smtClean="0"/>
              <a:t>15.9.2023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‹Nº›</a:t>
            </a:fld>
            <a:endParaRPr lang="fi-FI"/>
          </a:p>
        </p:txBody>
      </p:sp>
      <p:pic>
        <p:nvPicPr>
          <p:cNvPr id="11" name="Picture 1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033" y="554930"/>
            <a:ext cx="28835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42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748">
          <p15:clr>
            <a:srgbClr val="FBAE40"/>
          </p15:clr>
        </p15:guide>
        <p15:guide id="2" pos="385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97462"/>
            <a:ext cx="7201826" cy="746936"/>
          </a:xfrm>
        </p:spPr>
        <p:txBody>
          <a:bodyPr/>
          <a:lstStyle/>
          <a:p>
            <a:r>
              <a:rPr lang="fi-FI" noProof="0"/>
              <a:t>Muokkaa perustyyl. napsautt.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44398"/>
            <a:ext cx="3868340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 noProof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715511"/>
            <a:ext cx="3868340" cy="2764413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en-US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144398"/>
            <a:ext cx="3887391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 noProof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608661"/>
            <a:ext cx="3887391" cy="2871264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en-U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Ministry of Economic Affairs and Employment of Finland • www.tem.fi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E90D-890A-43F4-89A6-0245A309890C}" type="datetime1">
              <a:rPr lang="fi-FI" smtClean="0"/>
              <a:t>15.9.2023</a:t>
            </a:fld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‹Nº›</a:t>
            </a:fld>
            <a:endParaRPr lang="fi-FI"/>
          </a:p>
        </p:txBody>
      </p:sp>
      <p:pic>
        <p:nvPicPr>
          <p:cNvPr id="10" name="Pictur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033" y="554930"/>
            <a:ext cx="28835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12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5" userDrawn="1">
          <p15:clr>
            <a:srgbClr val="FBAE40"/>
          </p15:clr>
        </p15:guide>
        <p15:guide id="2" orient="horz" pos="37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ub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97462"/>
            <a:ext cx="7201826" cy="746936"/>
          </a:xfrm>
        </p:spPr>
        <p:txBody>
          <a:bodyPr/>
          <a:lstStyle/>
          <a:p>
            <a:r>
              <a:rPr lang="fi-FI" noProof="0"/>
              <a:t>Muokkaa perustyyl. napsautt.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144398"/>
            <a:ext cx="7885508" cy="4642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84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4" indent="0">
              <a:buNone/>
              <a:defRPr sz="1200" b="1"/>
            </a:lvl9pPr>
          </a:lstStyle>
          <a:p>
            <a:pPr lvl="0"/>
            <a:r>
              <a:rPr lang="fi-FI" noProof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715511"/>
            <a:ext cx="7885508" cy="2764413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en-US" noProof="0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dirty="0"/>
              <a:t>Ministry</a:t>
            </a:r>
            <a:r>
              <a:rPr lang="en-GB" dirty="0"/>
              <a:t> of Economic Affairs and Employment of Finland • www.tem.fi</a:t>
            </a:r>
            <a:endParaRPr lang="fi-FI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260BF-D156-41E2-AC7B-EA1BE95BC632}" type="datetime1">
              <a:rPr lang="fi-FI" smtClean="0"/>
              <a:t>15.9.2023</a:t>
            </a:fld>
            <a:endParaRPr lang="fi-FI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‹Nº›</a:t>
            </a:fld>
            <a:endParaRPr lang="fi-FI"/>
          </a:p>
        </p:txBody>
      </p:sp>
      <p:pic>
        <p:nvPicPr>
          <p:cNvPr id="10" name="Pictur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033" y="554930"/>
            <a:ext cx="28835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3472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5">
          <p15:clr>
            <a:srgbClr val="FBAE40"/>
          </p15:clr>
        </p15:guide>
        <p15:guide id="2" orient="horz" pos="374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Ministry of Economic Affairs and Employment of Finland • www.tem.fi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BE340-5F16-4B2A-8095-293BBFC7F27D}" type="datetime1">
              <a:rPr lang="fi-FI" smtClean="0"/>
              <a:t>15.9.2023</a:t>
            </a:fld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C75AB-37F2-194C-B2B6-38235384CF06}" type="slidenum">
              <a:rPr lang="fi-FI" smtClean="0"/>
              <a:t>‹Nº›</a:t>
            </a:fld>
            <a:endParaRPr lang="fi-FI"/>
          </a:p>
        </p:txBody>
      </p:sp>
      <p:pic>
        <p:nvPicPr>
          <p:cNvPr id="8" name="Picture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033" y="554930"/>
            <a:ext cx="288358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3590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096" y="446728"/>
            <a:ext cx="2834250" cy="4254545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/>
          </p:nvPr>
        </p:nvSpPr>
        <p:spPr>
          <a:xfrm>
            <a:off x="2116932" y="1134665"/>
            <a:ext cx="4910137" cy="2692401"/>
          </a:xfrm>
        </p:spPr>
        <p:txBody>
          <a:bodyPr lIns="90000" anchor="ctr" anchorCtr="1">
            <a:noAutofit/>
          </a:bodyPr>
          <a:lstStyle>
            <a:lvl1pPr marL="0" indent="0" algn="ctr">
              <a:buNone/>
              <a:defRPr sz="4400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i-FI" noProof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278011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783500"/>
            <a:ext cx="9144000" cy="360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97462"/>
            <a:ext cx="7886700" cy="74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44398"/>
            <a:ext cx="7886700" cy="3335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4886212"/>
            <a:ext cx="3938588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0">
                <a:solidFill>
                  <a:schemeClr val="bg2"/>
                </a:solidFill>
              </a:defRPr>
            </a:lvl1pPr>
          </a:lstStyle>
          <a:p>
            <a:r>
              <a:rPr lang="en-GB"/>
              <a:t>Ministry of Economic Affairs and Employment of Finland • www.tem.fi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71453" y="4886212"/>
            <a:ext cx="703447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fld id="{44AC3441-6C3C-4D01-A83E-91007B322B8F}" type="datetime1">
              <a:rPr lang="fi-FI" smtClean="0"/>
              <a:t>15.9.2023</a:t>
            </a:fld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6152" y="4886212"/>
            <a:ext cx="538239" cy="154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2"/>
                </a:solidFill>
              </a:defRPr>
            </a:lvl1pPr>
          </a:lstStyle>
          <a:p>
            <a:fld id="{3065C9E5-8AC3-DF4B-BA99-CB03B9370A98}" type="slidenum">
              <a:rPr lang="fi-FI" smtClean="0"/>
              <a:pPr/>
              <a:t>‹Nº›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3662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9" r:id="rId4"/>
    <p:sldLayoutId id="2147483677" r:id="rId5"/>
    <p:sldLayoutId id="2147483680" r:id="rId6"/>
  </p:sldLayoutIdLst>
  <p:hf hdr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7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16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200" kern="1200">
          <a:solidFill>
            <a:srgbClr val="505050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82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tem.fi/en/-/report-on-supply-shortage-and-matching-of-labour-sums-the-results-of-the-labour-market-roadmap-projec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em.fi/en/work-ability-programm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m.fi/en/-/workiworking-capacity-programme-ends-but-some-measures-will-continue-in-the-new-government-ter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oimistot.te-palvelut.fi/web/imago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m.fi/en/talent-boost-e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toimistot.te-palvelut.fi/en/recruit-like-a-pr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altoee.fi/en/services-for-organizations/recruitment-training-programs#further-educated-with-companies-f.e.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yomarkkinatori.fi/en" TargetMode="External"/><Relationship Id="rId2" Type="http://schemas.openxmlformats.org/officeDocument/2006/relationships/hyperlink" Target="https://tem.fi/en/public-employment-and-business-services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202473" y="953062"/>
            <a:ext cx="6858000" cy="1790700"/>
          </a:xfrm>
        </p:spPr>
        <p:txBody>
          <a:bodyPr>
            <a:normAutofit fontScale="90000"/>
          </a:bodyPr>
          <a:lstStyle/>
          <a:p>
            <a:r>
              <a:rPr lang="es-ES" sz="2400"/>
              <a:t>Análisis de los cambios en el mercado laboral y medidas a adoptar para mejorar la empleabilidad de los demandantes de empleo y las competencias de contratación de los empleadores: buenas prácticas del SPE finés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2981093" y="3194543"/>
            <a:ext cx="3129775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50">
                <a:solidFill>
                  <a:schemeClr val="bg1"/>
                </a:solidFill>
              </a:rPr>
              <a:t>Mayo 2023</a:t>
            </a:r>
          </a:p>
        </p:txBody>
      </p:sp>
    </p:spTree>
    <p:extLst>
      <p:ext uri="{BB962C8B-B14F-4D97-AF65-F5344CB8AC3E}">
        <p14:creationId xmlns:p14="http://schemas.microsoft.com/office/powerpoint/2010/main" val="272163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8123" y="194319"/>
            <a:ext cx="7359942" cy="746936"/>
          </a:xfrm>
        </p:spPr>
        <p:txBody>
          <a:bodyPr/>
          <a:lstStyle/>
          <a:p>
            <a:r>
              <a:rPr lang="es-ES" dirty="0"/>
              <a:t>Hoja de ruta preliminar del mercado laboral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2269" y="780125"/>
            <a:ext cx="8270024" cy="3335527"/>
          </a:xfrm>
        </p:spPr>
        <p:txBody>
          <a:bodyPr>
            <a:normAutofit fontScale="92500" lnSpcReduction="20000"/>
          </a:bodyPr>
          <a:lstStyle/>
          <a:p>
            <a:endParaRPr lang="fi-FI" dirty="0"/>
          </a:p>
          <a:p>
            <a:r>
              <a:rPr lang="es-ES"/>
              <a:t>El </a:t>
            </a:r>
            <a:r>
              <a:rPr lang="es-ES" b="1" i="1"/>
              <a:t>proyecto tripartito</a:t>
            </a:r>
            <a:r>
              <a:rPr lang="es-ES"/>
              <a:t> se lanzó en noviembre de 2021 con el fin de </a:t>
            </a:r>
            <a:r>
              <a:rPr lang="es-ES" b="1" i="1"/>
              <a:t>encontrar soluciones a las necesidades laborales de diferentes sectores</a:t>
            </a:r>
            <a:r>
              <a:rPr lang="es-ES"/>
              <a:t> en toda Finlandia.</a:t>
            </a:r>
          </a:p>
          <a:p>
            <a:r>
              <a:rPr lang="es-ES"/>
              <a:t>El </a:t>
            </a:r>
            <a:r>
              <a:rPr lang="es-ES" b="1" i="1"/>
              <a:t>modelo de datos</a:t>
            </a:r>
            <a:r>
              <a:rPr lang="es-ES"/>
              <a:t> desarrollado para el proyecto hizo hincapié en la comprensión del alcance y las causas de la escasez y el desajuste de mano de obra en diferentes puestos de trabajo y regiones. Al mismo tiempo, el proyecto aclaró la situación actual de </a:t>
            </a:r>
            <a:r>
              <a:rPr lang="es-ES" b="1" i="1"/>
              <a:t>las reservas laborales</a:t>
            </a:r>
            <a:r>
              <a:rPr lang="es-ES"/>
              <a:t> y la </a:t>
            </a:r>
            <a:r>
              <a:rPr lang="es-ES" b="1" i="1"/>
              <a:t>necesidad de la migración laboral.</a:t>
            </a:r>
          </a:p>
          <a:p>
            <a:r>
              <a:rPr lang="es-ES"/>
              <a:t>El análisis realizado como parte del proyecto en 8 sectores diferentes divide las ocupaciones en aquellas caracterizadas por escasez, desajuste o excedente. Según el informe, dentro de las ocupaciones que proporcionan ingresos medios hay escasez en servicios sociales y de salud, así como de expertos en TIC, profesores de educación infantil y en varias ocupaciones industriales. </a:t>
            </a:r>
          </a:p>
          <a:p>
            <a:r>
              <a:rPr lang="es-ES"/>
              <a:t>El informe del proyecto también explica que el aumento del desajuste del mercado laboral se explica en gran medida por el creciente número de relaciones laborales atípicas. </a:t>
            </a:r>
          </a:p>
          <a:p>
            <a:r>
              <a:rPr lang="es-ES"/>
              <a:t>Más información:</a:t>
            </a:r>
            <a:br>
              <a:rPr lang="es-ES"/>
            </a:br>
            <a:r>
              <a:rPr lang="es-ES">
                <a:hlinkClick r:id="rId3"/>
              </a:rPr>
              <a:t>https://tem.fi/en/-/report-on-supply-shortage-and-matching-of-labour-sums-the-results-of-the-labour-market-roadmap-project</a:t>
            </a:r>
            <a:r>
              <a:rPr lang="es-ES"/>
              <a:t> 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8738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84045" y="122182"/>
            <a:ext cx="7203017" cy="746936"/>
          </a:xfrm>
        </p:spPr>
        <p:txBody>
          <a:bodyPr/>
          <a:lstStyle/>
          <a:p>
            <a:r>
              <a:rPr lang="es-ES"/>
              <a:t>Programa de capacidad para trabajar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2268" y="780124"/>
            <a:ext cx="8381537" cy="391825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es-ES" sz="2000" dirty="0"/>
              <a:t>El objetivo del programa era mejorar la empleabilidad de las personas con </a:t>
            </a:r>
            <a:r>
              <a:rPr lang="es-ES" sz="2000" b="1" i="1" dirty="0"/>
              <a:t>capacidad laboral reducida</a:t>
            </a:r>
            <a:r>
              <a:rPr lang="es-ES" sz="2000" dirty="0"/>
              <a:t>. El programa, llevado a cabo durante el programa de gobierno del Primer Ministro </a:t>
            </a:r>
            <a:r>
              <a:rPr lang="es-ES" sz="2000" dirty="0" err="1"/>
              <a:t>Marin</a:t>
            </a:r>
            <a:r>
              <a:rPr lang="es-ES" sz="2000" dirty="0"/>
              <a:t> (2019-2023), también desarrolló servicios más eficaces para apoyar la capacidad de trabajo. Dentro del programa: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dirty="0"/>
              <a:t> Se creó </a:t>
            </a:r>
            <a:r>
              <a:rPr lang="es-ES" sz="2000" b="1" i="1" dirty="0"/>
              <a:t>una empresa estatal de tareas especiales</a:t>
            </a:r>
            <a:r>
              <a:rPr lang="es-ES" sz="2000" dirty="0"/>
              <a:t> para contratar a personas con discapacidad que se encuentran en la situación más difícil. La empresa emplea a las personas directamente en una relación laboral y vende su trabajo a sus usuarios (como </a:t>
            </a:r>
            <a:r>
              <a:rPr lang="es-ES" sz="2000" dirty="0" err="1"/>
              <a:t>Samhall</a:t>
            </a:r>
            <a:r>
              <a:rPr lang="es-ES" sz="2000" dirty="0"/>
              <a:t> en Suecia).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dirty="0"/>
              <a:t>Se contrataron más </a:t>
            </a:r>
            <a:r>
              <a:rPr lang="es-ES" sz="2000" b="1" i="1" dirty="0"/>
              <a:t>coordinadores de capacidad de trabajo</a:t>
            </a:r>
            <a:r>
              <a:rPr lang="es-ES" sz="2000" dirty="0"/>
              <a:t> en las oficinas de los SPE, que coordinan los servicios para solicitantes de empleo con discapacidad para trabajar de acuerdo a las necesidades de servicio. Los coordinadores trabajaron estrechamente con diferentes redes, enseñaron al personal de los SPE cómo identificar las necesidades de servicios de este grupo objetivo y ayudaron a los empleadores en la contratación.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dirty="0"/>
              <a:t>En la licitación pública se estableció una cláusula relativa al empleo social. </a:t>
            </a:r>
            <a:r>
              <a:rPr lang="es-ES" sz="2000" b="1" i="1" dirty="0"/>
              <a:t>Trabajo mediante contratación</a:t>
            </a:r>
            <a:r>
              <a:rPr lang="es-ES" sz="2000" dirty="0"/>
              <a:t> pública significa que la entidad contratante pública establece una cláusula relativa al empleo en los pliegos de la licitación. Las condiciones de empleo exigen que el adjudicatario emplee a personas que tengan una posición vulnerable en el mercado laboral definida por el usuario durante la duración del contrato.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ES" sz="2000" dirty="0"/>
              <a:t>Se elaboró una </a:t>
            </a:r>
            <a:r>
              <a:rPr lang="es-ES" sz="2000" b="1" i="1" dirty="0"/>
              <a:t>estrategia para las empresas sociales</a:t>
            </a:r>
            <a:r>
              <a:rPr lang="es-ES" sz="2000" dirty="0"/>
              <a:t> y se puso en marcha un </a:t>
            </a:r>
            <a:r>
              <a:rPr lang="es-ES" sz="2000" b="1" i="1" dirty="0"/>
              <a:t>centro de especialización para empresas sociales</a:t>
            </a:r>
            <a:r>
              <a:rPr lang="es-ES" sz="20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sz="2000" dirty="0"/>
              <a:t>Más información:</a:t>
            </a:r>
            <a:br>
              <a:rPr lang="es-ES" sz="2000" dirty="0"/>
            </a:br>
            <a:r>
              <a:rPr lang="es-ES" sz="2000" dirty="0">
                <a:hlinkClick r:id="rId3"/>
              </a:rPr>
              <a:t>https://tem.fi/en/work-ability-programme</a:t>
            </a:r>
            <a:r>
              <a:rPr lang="es-ES" sz="2000" dirty="0"/>
              <a:t> </a:t>
            </a:r>
            <a:br>
              <a:rPr lang="es-ES" sz="2000" dirty="0"/>
            </a:br>
            <a:endParaRPr lang="es-E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sz="2000" dirty="0"/>
              <a:t>Informe final del programa de capacidad para trabajar – o Capacidad laboral:</a:t>
            </a:r>
            <a:br>
              <a:rPr lang="es-ES" sz="2000" dirty="0"/>
            </a:br>
            <a:r>
              <a:rPr lang="es-ES" dirty="0">
                <a:hlinkClick r:id="rId4"/>
              </a:rPr>
              <a:t>https://tem.fi/en/-/workiworking-capacity-programme-ends-but-some-measures-will-continue-in-the-new-government-term</a:t>
            </a:r>
            <a:r>
              <a:rPr lang="es-ES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6169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8123" y="194319"/>
            <a:ext cx="7203017" cy="746936"/>
          </a:xfrm>
        </p:spPr>
        <p:txBody>
          <a:bodyPr>
            <a:normAutofit fontScale="90000"/>
          </a:bodyPr>
          <a:lstStyle/>
          <a:p>
            <a:r>
              <a:rPr lang="es-ES" dirty="0"/>
              <a:t>IMAGO </a:t>
            </a:r>
            <a:r>
              <a:rPr lang="es-ES" i="1" dirty="0"/>
              <a:t>coaching</a:t>
            </a:r>
            <a:r>
              <a:rPr lang="es-ES" dirty="0"/>
              <a:t> para reforzar la diversidad y la imagen empresarial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2269" y="780125"/>
            <a:ext cx="8270024" cy="379930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es-ES"/>
              <a:t>El </a:t>
            </a:r>
            <a:r>
              <a:rPr lang="es-ES" i="1"/>
              <a:t>coaching</a:t>
            </a:r>
            <a:r>
              <a:rPr lang="es-ES"/>
              <a:t> de IMAGO está dirigido a empleadores y lugares de trabajo que desean </a:t>
            </a:r>
            <a:r>
              <a:rPr lang="es-ES" b="1" i="1"/>
              <a:t>fortalecer sus competencias en diversidad y su imagen como empleador</a:t>
            </a:r>
            <a:r>
              <a:rPr lang="es-ES"/>
              <a:t>. </a:t>
            </a:r>
          </a:p>
          <a:p>
            <a:r>
              <a:rPr lang="es-ES"/>
              <a:t>Los </a:t>
            </a:r>
            <a:r>
              <a:rPr lang="es-ES" i="1"/>
              <a:t>coaches</a:t>
            </a:r>
            <a:r>
              <a:rPr lang="es-ES"/>
              <a:t> se enmarcan en el </a:t>
            </a:r>
            <a:r>
              <a:rPr lang="es-ES" b="1" i="1"/>
              <a:t>programa diversidad en la vida laboral</a:t>
            </a:r>
            <a:r>
              <a:rPr lang="es-ES"/>
              <a:t> y en </a:t>
            </a:r>
            <a:r>
              <a:rPr lang="es-ES" b="1" i="1"/>
              <a:t>el programa Talent Boost.</a:t>
            </a:r>
          </a:p>
          <a:p>
            <a:r>
              <a:rPr lang="es-ES"/>
              <a:t>El objetivo del programa es que las empresas y organizaciones </a:t>
            </a:r>
            <a:r>
              <a:rPr lang="es-ES" b="1" i="1"/>
              <a:t>se beneficien de la diversidad</a:t>
            </a:r>
            <a:r>
              <a:rPr lang="es-ES"/>
              <a:t> y que las personas inmigrantes puedan encontrar más fácilmente un puesto de trabajo que se corresponda con sus habilidades y avance en sus carreras.</a:t>
            </a:r>
          </a:p>
          <a:p>
            <a:r>
              <a:rPr lang="es-ES"/>
              <a:t>Las sesiones de </a:t>
            </a:r>
            <a:r>
              <a:rPr lang="es-ES" i="1"/>
              <a:t>coaching</a:t>
            </a:r>
            <a:r>
              <a:rPr lang="es-ES"/>
              <a:t> de IMAGO fortalecen la competencia y ayudan a que los participantes entiendan el </a:t>
            </a:r>
            <a:r>
              <a:rPr lang="es-ES" i="1"/>
              <a:t>branding</a:t>
            </a:r>
            <a:r>
              <a:rPr lang="es-ES"/>
              <a:t> del empleador, las competencias de contratación orientadas a la diversidad, la multiculturalidad corporativa y el desarrollo de la imagen del empleador. </a:t>
            </a:r>
          </a:p>
          <a:p>
            <a:r>
              <a:rPr lang="es-ES"/>
              <a:t>Más información sobre el </a:t>
            </a:r>
            <a:r>
              <a:rPr lang="es-ES" i="1"/>
              <a:t>coaching</a:t>
            </a:r>
            <a:r>
              <a:rPr lang="es-ES"/>
              <a:t> de IMAGO:</a:t>
            </a:r>
            <a:br>
              <a:rPr lang="es-ES"/>
            </a:br>
            <a:r>
              <a:rPr lang="es-ES">
                <a:hlinkClick r:id="rId3"/>
              </a:rPr>
              <a:t>https://toimistot.te-palvelut.fi/web/imago</a:t>
            </a:r>
            <a:r>
              <a:rPr lang="es-ES"/>
              <a:t> </a:t>
            </a:r>
          </a:p>
          <a:p>
            <a:r>
              <a:rPr lang="es-ES"/>
              <a:t>Más información sobre el Programa Talent Boost:</a:t>
            </a:r>
            <a:br>
              <a:rPr lang="es-ES"/>
            </a:br>
            <a:r>
              <a:rPr lang="es-ES">
                <a:hlinkClick r:id="rId4"/>
              </a:rPr>
              <a:t>https://tem.fi/en/talent-boost-en</a:t>
            </a:r>
            <a:r>
              <a:rPr lang="es-ES"/>
              <a:t> 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2274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8123" y="316717"/>
            <a:ext cx="7764501" cy="746936"/>
          </a:xfrm>
        </p:spPr>
        <p:txBody>
          <a:bodyPr>
            <a:normAutofit fontScale="90000"/>
          </a:bodyPr>
          <a:lstStyle/>
          <a:p>
            <a:r>
              <a:rPr lang="es-ES"/>
              <a:t>Emplear con competencia: buenas competencias para la contratación y del empleador para con los pequeños empresarios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2269" y="1070056"/>
            <a:ext cx="8270024" cy="33355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es-ES" b="1" i="1"/>
              <a:t>Emplear con competencia</a:t>
            </a:r>
            <a:r>
              <a:rPr lang="es-ES"/>
              <a:t> es un servicio de ámbito nacional que asesora a empresarios individuales y microempresarios sobre </a:t>
            </a:r>
            <a:r>
              <a:rPr lang="es-ES" b="1" i="1"/>
              <a:t>cómo conseguir trabajadores</a:t>
            </a:r>
            <a:r>
              <a:rPr lang="es-ES"/>
              <a:t> y cómo </a:t>
            </a:r>
            <a:r>
              <a:rPr lang="es-ES" b="1" i="1"/>
              <a:t>actuar como empleador</a:t>
            </a:r>
            <a:r>
              <a:rPr lang="es-ES"/>
              <a:t>. El servicio fomenta el empleo mediante el desarrollo </a:t>
            </a:r>
            <a:r>
              <a:rPr lang="es-ES" b="1" i="1"/>
              <a:t>de buenas competencias como empleador y buenas competencias de contratación</a:t>
            </a:r>
            <a:r>
              <a:rPr lang="es-ES"/>
              <a:t>.</a:t>
            </a:r>
          </a:p>
          <a:p>
            <a:r>
              <a:rPr lang="es-ES"/>
              <a:t>El objetivo del servicio es ayudar al emprendedor a salir adelante en la contratación de un posible trabajador o asistir en las relaciones contractuales para empezar con buen pie. El servicio tiene como objetivo </a:t>
            </a:r>
            <a:r>
              <a:rPr lang="es-ES" b="1" i="1"/>
              <a:t>reducir el umbral de contratación</a:t>
            </a:r>
            <a:r>
              <a:rPr lang="es-ES"/>
              <a:t> del empresario.</a:t>
            </a:r>
          </a:p>
          <a:p>
            <a:r>
              <a:rPr lang="es-ES"/>
              <a:t>El servicio ayuda a los empresarios a ver </a:t>
            </a:r>
            <a:r>
              <a:rPr lang="es-ES" b="1" i="1"/>
              <a:t>cuál es la mejor manera de adquirir mano de obra</a:t>
            </a:r>
            <a:r>
              <a:rPr lang="es-ES"/>
              <a:t> en función de la situación del empresario. </a:t>
            </a:r>
          </a:p>
          <a:p>
            <a:r>
              <a:rPr lang="es-ES"/>
              <a:t>El servicio correlaciona la situación del empresario y proporciona asesoramiento personalizado durante aproximadamente 3 a 5 horas. Además, el emprendedor obtiene acceso a un extenso banco de instrucciones y a un plan personal escrito para respaldar su progreso.</a:t>
            </a:r>
          </a:p>
          <a:p>
            <a:r>
              <a:rPr lang="es-ES"/>
              <a:t>Más información:</a:t>
            </a:r>
            <a:br>
              <a:rPr lang="es-ES"/>
            </a:br>
            <a:r>
              <a:rPr lang="es-ES">
                <a:hlinkClick r:id="rId3"/>
              </a:rPr>
              <a:t>https://toimistot.te-palvelut.fi/en/recruit-like-a-pro</a:t>
            </a:r>
            <a:r>
              <a:rPr lang="es-ES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1718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02269" y="215959"/>
            <a:ext cx="7764501" cy="746936"/>
          </a:xfrm>
        </p:spPr>
        <p:txBody>
          <a:bodyPr>
            <a:normAutofit fontScale="90000"/>
          </a:bodyPr>
          <a:lstStyle/>
          <a:p>
            <a:r>
              <a:rPr lang="es-ES"/>
              <a:t>Formación continuada con empresas – formaciones FEC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02269" y="1070056"/>
            <a:ext cx="8507916" cy="333552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i-FI" dirty="0"/>
          </a:p>
          <a:p>
            <a:r>
              <a:rPr lang="es-ES" dirty="0"/>
              <a:t>Las formaciones de Más Educación con Empresas (FEC) son </a:t>
            </a:r>
            <a:r>
              <a:rPr lang="es-ES" b="1" i="1" dirty="0"/>
              <a:t>programas de formación para la contratación</a:t>
            </a:r>
            <a:r>
              <a:rPr lang="es-ES" dirty="0"/>
              <a:t>, cuyo objetivo es desarrollar las habilidades profesionales del solicitante de empleo para satisfacer las necesidades de las empresas y el empleo en nuevos puestos al finalizar la formación. </a:t>
            </a:r>
          </a:p>
          <a:p>
            <a:r>
              <a:rPr lang="es-ES" dirty="0"/>
              <a:t>Las formaciones están dirigidas especialmente a personas </a:t>
            </a:r>
            <a:r>
              <a:rPr lang="es-ES" b="1" i="1" dirty="0"/>
              <a:t>con un alto nivel educativo</a:t>
            </a:r>
            <a:r>
              <a:rPr lang="es-ES" dirty="0"/>
              <a:t> y experiencia en el campo de la educación que están desempleadas o en riesgo de desempleo. </a:t>
            </a:r>
          </a:p>
          <a:p>
            <a:r>
              <a:rPr lang="es-ES" dirty="0"/>
              <a:t>La duración total de la formación es de unos seis meses, de los cuales los estudios teóricos representan aproximadamente el 20%. El resto del tiempo de formación es aprendizaje en el puesto de trabajo en una organización de cooperación.</a:t>
            </a:r>
          </a:p>
          <a:p>
            <a:r>
              <a:rPr lang="es-ES" dirty="0"/>
              <a:t>La formación FEC es una forma alternativa de buscar empleo, especialmente </a:t>
            </a:r>
            <a:r>
              <a:rPr lang="es-ES" b="1" i="1" dirty="0"/>
              <a:t>en situaciones en las que el solicitante de empleo necesita actualizar sus competencias</a:t>
            </a:r>
            <a:r>
              <a:rPr lang="es-ES" dirty="0"/>
              <a:t>.</a:t>
            </a:r>
          </a:p>
          <a:p>
            <a:r>
              <a:rPr lang="es-ES" dirty="0"/>
              <a:t>Más información, ejemplo de formación FEC en la universidad de Aalto:</a:t>
            </a:r>
            <a:br>
              <a:rPr lang="es-ES" dirty="0"/>
            </a:br>
            <a:r>
              <a:rPr lang="es-ES" sz="1050" dirty="0">
                <a:hlinkClick r:id="rId3"/>
              </a:rPr>
              <a:t>https://www.aaltoee.fi/en/services-for-organizations/recruitment-training-programs#further-educated-with-companies-f.e.c</a:t>
            </a:r>
            <a:r>
              <a:rPr lang="es-ES" sz="1050" dirty="0"/>
              <a:t> </a:t>
            </a:r>
          </a:p>
          <a:p>
            <a:endParaRPr lang="fi-FI" sz="1050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65C9E5-8AC3-DF4B-BA99-CB03B9370A98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4886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576039" y="2014653"/>
            <a:ext cx="662382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ES" sz="1650" b="1">
                <a:solidFill>
                  <a:schemeClr val="bg1"/>
                </a:solidFill>
              </a:rPr>
              <a:t>Más información sobre los servicios públicos de empleo y empresas en Finlandia:</a:t>
            </a:r>
            <a:br>
              <a:rPr lang="es-ES" sz="1650" b="1">
                <a:solidFill>
                  <a:schemeClr val="bg1"/>
                </a:solidFill>
              </a:rPr>
            </a:br>
            <a:endParaRPr lang="es-ES" sz="1650" b="1">
              <a:solidFill>
                <a:schemeClr val="bg1"/>
              </a:solidFill>
            </a:endParaRPr>
          </a:p>
          <a:p>
            <a:pPr algn="l"/>
            <a:r>
              <a:rPr lang="es-ES" sz="1650">
                <a:solidFill>
                  <a:schemeClr val="bg1"/>
                </a:solidFill>
              </a:rPr>
              <a:t>Ministerio de Asuntos Sociales y Empleo</a:t>
            </a:r>
          </a:p>
          <a:p>
            <a:r>
              <a:rPr lang="es-ES" sz="1650">
                <a:solidFill>
                  <a:schemeClr val="bg1"/>
                </a:solidFill>
                <a:hlinkClick r:id="rId2"/>
              </a:rPr>
              <a:t>https://tem.fi/en/public-employment-and-business-services</a:t>
            </a:r>
          </a:p>
          <a:p>
            <a:r>
              <a:rPr lang="es-ES" sz="1650">
                <a:solidFill>
                  <a:schemeClr val="bg1"/>
                </a:solidFill>
              </a:rPr>
              <a:t>Plataforma de servicios digitales Job Market Finland </a:t>
            </a:r>
          </a:p>
          <a:p>
            <a:r>
              <a:rPr lang="es-ES" sz="1650">
                <a:solidFill>
                  <a:schemeClr val="bg1"/>
                </a:solidFill>
                <a:hlinkClick r:id="rId3"/>
              </a:rPr>
              <a:t>https://tyomarkkinatori.fi/en</a:t>
            </a:r>
            <a:r>
              <a:rPr lang="es-ES" sz="1650">
                <a:solidFill>
                  <a:schemeClr val="bg1"/>
                </a:solidFill>
              </a:rPr>
              <a:t> </a:t>
            </a:r>
          </a:p>
          <a:p>
            <a:endParaRPr lang="fi-FI" sz="16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469274"/>
      </p:ext>
    </p:extLst>
  </p:cSld>
  <p:clrMapOvr>
    <a:masterClrMapping/>
  </p:clrMapOvr>
</p:sld>
</file>

<file path=ppt/theme/theme1.xml><?xml version="1.0" encoding="utf-8"?>
<a:theme xmlns:a="http://schemas.openxmlformats.org/drawingml/2006/main" name="TEM">
  <a:themeElements>
    <a:clrScheme name="TEM 2021 01">
      <a:dk1>
        <a:srgbClr val="000000"/>
      </a:dk1>
      <a:lt1>
        <a:srgbClr val="FFFFFF"/>
      </a:lt1>
      <a:dk2>
        <a:srgbClr val="201E5B"/>
      </a:dk2>
      <a:lt2>
        <a:srgbClr val="DDBF8C"/>
      </a:lt2>
      <a:accent1>
        <a:srgbClr val="554596"/>
      </a:accent1>
      <a:accent2>
        <a:srgbClr val="008B3B"/>
      </a:accent2>
      <a:accent3>
        <a:srgbClr val="4565AD"/>
      </a:accent3>
      <a:accent4>
        <a:srgbClr val="E5231B"/>
      </a:accent4>
      <a:accent5>
        <a:srgbClr val="B63E8F"/>
      </a:accent5>
      <a:accent6>
        <a:srgbClr val="894997"/>
      </a:accent6>
      <a:hlink>
        <a:srgbClr val="0066CF"/>
      </a:hlink>
      <a:folHlink>
        <a:srgbClr val="485CC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65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itys2" id="{5BBF5E37-AD90-41F6-ACD4-2D6609A7C21E}" vid="{8F5FACD4-ED0E-4689-895E-AADAA6289A9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PP_TEM_laajakuva_EN_pohja_RGB</Template>
  <TotalTime>792</TotalTime>
  <Words>1124</Words>
  <Application>Microsoft Office PowerPoint</Application>
  <PresentationFormat>Presentación en pantalla (16:9)</PresentationFormat>
  <Paragraphs>63</Paragraphs>
  <Slides>7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TEM</vt:lpstr>
      <vt:lpstr>Análisis de los cambios en el mercado laboral y medidas a adoptar para mejorar la empleabilidad de los demandantes de empleo y las competencias de contratación de los empleadores: buenas prácticas del SPE finés</vt:lpstr>
      <vt:lpstr>Hoja de ruta preliminar del mercado laboral</vt:lpstr>
      <vt:lpstr>Programa de capacidad para trabajar</vt:lpstr>
      <vt:lpstr>IMAGO coaching para reforzar la diversidad y la imagen empresarial</vt:lpstr>
      <vt:lpstr>Emplear con competencia: buenas competencias para la contratación y del empleador para con los pequeños empresarios</vt:lpstr>
      <vt:lpstr>Formación continuada con empresas – formaciones FEC</vt:lpstr>
      <vt:lpstr>Presentación de PowerPoint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Wessman Jenni (TEM)</dc:creator>
  <cp:lastModifiedBy>Rosa María Molano Mohedano</cp:lastModifiedBy>
  <cp:revision>78</cp:revision>
  <cp:lastPrinted>2022-09-22T13:02:40Z</cp:lastPrinted>
  <dcterms:created xsi:type="dcterms:W3CDTF">2022-09-15T06:46:54Z</dcterms:created>
  <dcterms:modified xsi:type="dcterms:W3CDTF">2023-09-15T05:39:05Z</dcterms:modified>
</cp:coreProperties>
</file>